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0" d="100"/>
          <a:sy n="70" d="100"/>
        </p:scale>
        <p:origin x="516" y="7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kumimoji="0" lang="en-US" smtClean="0"/>
              <a:t>Click to edit Master title style</a:t>
            </a:r>
            <a:endParaRPr kumimoji="0" lang="en-US"/>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B8A35413-9339-440B-A92A-FAD1D1E7678C}" type="datetimeFigureOut">
              <a:rPr lang="en-US" smtClean="0"/>
              <a:t>7/1/2015</a:t>
            </a:fld>
            <a:endParaRPr lang="en-US"/>
          </a:p>
        </p:txBody>
      </p:sp>
      <p:sp>
        <p:nvSpPr>
          <p:cNvPr id="17" name="Footer Placeholder 16"/>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en-US"/>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fld id="{85E408ED-486F-40C7-9CBE-EDDCF7747103}"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8A35413-9339-440B-A92A-FAD1D1E7678C}" type="datetimeFigureOut">
              <a:rPr lang="en-US" smtClean="0"/>
              <a:t>7/1/2015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5E408ED-486F-40C7-9CBE-EDDCF7747103}"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6553200" y="6248402"/>
            <a:ext cx="2209800" cy="365125"/>
          </a:xfrm>
        </p:spPr>
        <p:txBody>
          <a:bodyPr/>
          <a:lstStyle/>
          <a:p>
            <a:fld id="{B8A35413-9339-440B-A92A-FAD1D1E7678C}" type="datetimeFigureOut">
              <a:rPr lang="en-US" smtClean="0"/>
              <a:t>7/1/2015</a:t>
            </a:fld>
            <a:endParaRPr lang="en-US"/>
          </a:p>
        </p:txBody>
      </p:sp>
      <p:sp>
        <p:nvSpPr>
          <p:cNvPr id="5" name="Footer Placeholder 4"/>
          <p:cNvSpPr>
            <a:spLocks noGrp="1"/>
          </p:cNvSpPr>
          <p:nvPr>
            <p:ph type="ftr" sz="quarter" idx="11"/>
          </p:nvPr>
        </p:nvSpPr>
        <p:spPr>
          <a:xfrm>
            <a:off x="457201" y="6248207"/>
            <a:ext cx="5573483" cy="365125"/>
          </a:xfrm>
        </p:spPr>
        <p:txBody>
          <a:bodyPr/>
          <a:lstStyle/>
          <a:p>
            <a:endParaRPr lang="en-US"/>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Slide Number Placeholder 5"/>
          <p:cNvSpPr>
            <a:spLocks noGrp="1"/>
          </p:cNvSpPr>
          <p:nvPr>
            <p:ph type="sldNum" sz="quarter" idx="12"/>
          </p:nvPr>
        </p:nvSpPr>
        <p:spPr>
          <a:xfrm rot="5400000">
            <a:off x="5989638" y="144462"/>
            <a:ext cx="533400" cy="244476"/>
          </a:xfrm>
        </p:spPr>
        <p:txBody>
          <a:bodyPr/>
          <a:lstStyle/>
          <a:p>
            <a:fld id="{85E408ED-486F-40C7-9CBE-EDDCF7747103}"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B8A35413-9339-440B-A92A-FAD1D1E7678C}" type="datetimeFigureOut">
              <a:rPr lang="en-US" smtClean="0"/>
              <a:t>7/1/2015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85E408ED-486F-40C7-9CBE-EDDCF7747103}" type="slidenum">
              <a:rPr lang="en-US" smtClean="0"/>
              <a:t>‹#›</a:t>
            </a:fld>
            <a:endParaRPr lang="en-US"/>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B8A35413-9339-440B-A92A-FAD1D1E7678C}" type="datetimeFigureOut">
              <a:rPr lang="en-US" smtClean="0"/>
              <a:t>7/1/2015</a:t>
            </a:fld>
            <a:endParaRPr lang="en-US"/>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85E408ED-486F-40C7-9CBE-EDDCF7747103}" type="slidenum">
              <a:rPr lang="en-US" smtClean="0"/>
              <a:t>‹#›</a:t>
            </a:fld>
            <a:endParaRPr lang="en-US"/>
          </a:p>
        </p:txBody>
      </p:sp>
      <p:sp>
        <p:nvSpPr>
          <p:cNvPr id="14" name="Footer Placeholder 13"/>
          <p:cNvSpPr>
            <a:spLocks noGrp="1"/>
          </p:cNvSpPr>
          <p:nvPr>
            <p:ph type="ftr" sz="quarter" idx="12"/>
          </p:nvPr>
        </p:nvSpPr>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9" name="Content Placeholder 8"/>
          <p:cNvSpPr>
            <a:spLocks noGrp="1"/>
          </p:cNvSpPr>
          <p:nvPr>
            <p:ph sz="quarter" idx="1"/>
          </p:nvPr>
        </p:nvSpPr>
        <p:spPr>
          <a:xfrm>
            <a:off x="609600"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844901"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7"/>
          <p:cNvSpPr>
            <a:spLocks noGrp="1"/>
          </p:cNvSpPr>
          <p:nvPr>
            <p:ph type="dt" sz="half" idx="15"/>
          </p:nvPr>
        </p:nvSpPr>
        <p:spPr/>
        <p:txBody>
          <a:bodyPr rtlCol="0"/>
          <a:lstStyle/>
          <a:p>
            <a:fld id="{B8A35413-9339-440B-A92A-FAD1D1E7678C}" type="datetimeFigureOut">
              <a:rPr lang="en-US" smtClean="0"/>
              <a:t>7/1/2015</a:t>
            </a:fld>
            <a:endParaRPr lang="en-US"/>
          </a:p>
        </p:txBody>
      </p:sp>
      <p:sp>
        <p:nvSpPr>
          <p:cNvPr id="10" name="Slide Number Placeholder 9"/>
          <p:cNvSpPr>
            <a:spLocks noGrp="1"/>
          </p:cNvSpPr>
          <p:nvPr>
            <p:ph type="sldNum" sz="quarter" idx="16"/>
          </p:nvPr>
        </p:nvSpPr>
        <p:spPr/>
        <p:txBody>
          <a:bodyPr rtlCol="0"/>
          <a:lstStyle/>
          <a:p>
            <a:fld id="{85E408ED-486F-40C7-9CBE-EDDCF7747103}" type="slidenum">
              <a:rPr lang="en-US" smtClean="0"/>
              <a:t>‹#›</a:t>
            </a:fld>
            <a:endParaRPr lang="en-US"/>
          </a:p>
        </p:txBody>
      </p:sp>
      <p:sp>
        <p:nvSpPr>
          <p:cNvPr id="12" name="Footer Placeholder 11"/>
          <p:cNvSpPr>
            <a:spLocks noGrp="1"/>
          </p:cNvSpPr>
          <p:nvPr>
            <p:ph type="ftr" sz="quarter" idx="17"/>
          </p:nvPr>
        </p:nvSpPr>
        <p:spPr/>
        <p:txBody>
          <a:bodyPr rtlCol="0"/>
          <a:lstStyle/>
          <a:p>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smtClean="0"/>
              <a:t>Click to edit Master title style</a:t>
            </a:r>
            <a:endParaRPr kumimoji="0" lang="en-US"/>
          </a:p>
        </p:txBody>
      </p:sp>
      <p:sp>
        <p:nvSpPr>
          <p:cNvPr id="11" name="Content Placeholder 10"/>
          <p:cNvSpPr>
            <a:spLocks noGrp="1"/>
          </p:cNvSpPr>
          <p:nvPr>
            <p:ph sz="quarter" idx="2"/>
          </p:nvPr>
        </p:nvSpPr>
        <p:spPr>
          <a:xfrm>
            <a:off x="609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5"/>
          </p:nvPr>
        </p:nvSpPr>
        <p:spPr/>
        <p:txBody>
          <a:bodyPr rtlCol="0"/>
          <a:lstStyle/>
          <a:p>
            <a:fld id="{B8A35413-9339-440B-A92A-FAD1D1E7678C}" type="datetimeFigureOut">
              <a:rPr lang="en-US" smtClean="0"/>
              <a:t>7/1/2015</a:t>
            </a:fld>
            <a:endParaRPr lang="en-US"/>
          </a:p>
        </p:txBody>
      </p:sp>
      <p:sp>
        <p:nvSpPr>
          <p:cNvPr id="12" name="Slide Number Placeholder 11"/>
          <p:cNvSpPr>
            <a:spLocks noGrp="1"/>
          </p:cNvSpPr>
          <p:nvPr>
            <p:ph type="sldNum" sz="quarter" idx="16"/>
          </p:nvPr>
        </p:nvSpPr>
        <p:spPr/>
        <p:txBody>
          <a:bodyPr rtlCol="0"/>
          <a:lstStyle/>
          <a:p>
            <a:fld id="{85E408ED-486F-40C7-9CBE-EDDCF7747103}" type="slidenum">
              <a:rPr lang="en-US" smtClean="0"/>
              <a:t>‹#›</a:t>
            </a:fld>
            <a:endParaRPr lang="en-US"/>
          </a:p>
        </p:txBody>
      </p:sp>
      <p:sp>
        <p:nvSpPr>
          <p:cNvPr id="14" name="Footer Placeholder 13"/>
          <p:cNvSpPr>
            <a:spLocks noGrp="1"/>
          </p:cNvSpPr>
          <p:nvPr>
            <p:ph type="ftr" sz="quarter" idx="17"/>
          </p:nvPr>
        </p:nvSpPr>
        <p:spPr/>
        <p:txBody>
          <a:bodyPr rtlCol="0"/>
          <a:lstStyle/>
          <a:p>
            <a:endParaRPr lang="en-US"/>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B8A35413-9339-440B-A92A-FAD1D1E7678C}" type="datetimeFigureOut">
              <a:rPr lang="en-US" smtClean="0"/>
              <a:t>7/1/2015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85E408ED-486F-40C7-9CBE-EDDCF7747103}"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8A35413-9339-440B-A92A-FAD1D1E7678C}" type="datetimeFigureOut">
              <a:rPr lang="en-US" smtClean="0"/>
              <a:t>7/1/2015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85E408ED-486F-40C7-9CBE-EDDCF7747103}"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B8A35413-9339-440B-A92A-FAD1D1E7678C}" type="datetimeFigureOut">
              <a:rPr lang="en-US" smtClean="0"/>
              <a:t>7/1/2015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85E408ED-486F-40C7-9CBE-EDDCF7747103}" type="slidenum">
              <a:rPr lang="en-US" smtClean="0"/>
              <a:t>‹#›</a:t>
            </a:fld>
            <a:endParaRPr lang="en-US"/>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3">
        <a:schemeClr val="bg2"/>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n-US" smtClean="0"/>
              <a:t>Click to edit Master title style</a:t>
            </a:r>
            <a:endParaRPr kumimoji="0" lang="en-US"/>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Date Placeholder 11"/>
          <p:cNvSpPr>
            <a:spLocks noGrp="1"/>
          </p:cNvSpPr>
          <p:nvPr>
            <p:ph type="dt" sz="half" idx="10"/>
          </p:nvPr>
        </p:nvSpPr>
        <p:spPr>
          <a:xfrm>
            <a:off x="6248400" y="6248400"/>
            <a:ext cx="2667000" cy="365125"/>
          </a:xfrm>
        </p:spPr>
        <p:txBody>
          <a:bodyPr rtlCol="0"/>
          <a:lstStyle/>
          <a:p>
            <a:fld id="{B8A35413-9339-440B-A92A-FAD1D1E7678C}" type="datetimeFigureOut">
              <a:rPr lang="en-US" smtClean="0"/>
              <a:t>7/1/2015</a:t>
            </a:fld>
            <a:endParaRPr lang="en-US"/>
          </a:p>
        </p:txBody>
      </p:sp>
      <p:sp>
        <p:nvSpPr>
          <p:cNvPr id="13" name="Slide Number Placeholder 12"/>
          <p:cNvSpPr>
            <a:spLocks noGrp="1"/>
          </p:cNvSpPr>
          <p:nvPr>
            <p:ph type="sldNum" sz="quarter" idx="11"/>
          </p:nvPr>
        </p:nvSpPr>
        <p:spPr>
          <a:xfrm>
            <a:off x="0" y="4667249"/>
            <a:ext cx="1447800" cy="663578"/>
          </a:xfrm>
        </p:spPr>
        <p:txBody>
          <a:bodyPr rtlCol="0"/>
          <a:lstStyle>
            <a:lvl1pPr>
              <a:defRPr sz="2800"/>
            </a:lvl1pPr>
          </a:lstStyle>
          <a:p>
            <a:fld id="{85E408ED-486F-40C7-9CBE-EDDCF7747103}" type="slidenum">
              <a:rPr lang="en-US" smtClean="0"/>
              <a:t>‹#›</a:t>
            </a:fld>
            <a:endParaRPr lang="en-US"/>
          </a:p>
        </p:txBody>
      </p:sp>
      <p:sp>
        <p:nvSpPr>
          <p:cNvPr id="14" name="Footer Placeholder 13"/>
          <p:cNvSpPr>
            <a:spLocks noGrp="1"/>
          </p:cNvSpPr>
          <p:nvPr>
            <p:ph type="ftr" sz="quarter" idx="12"/>
          </p:nvPr>
        </p:nvSpPr>
        <p:spPr>
          <a:xfrm>
            <a:off x="1600200" y="6248206"/>
            <a:ext cx="4572000" cy="365125"/>
          </a:xfrm>
        </p:spPr>
        <p:txBody>
          <a:bodyPr rtlCol="0"/>
          <a:lstStyle/>
          <a:p>
            <a:endParaRPr lang="en-US"/>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US" smtClean="0"/>
              <a:t>Click icon to add picture</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B8A35413-9339-440B-A92A-FAD1D1E7678C}" type="datetimeFigureOut">
              <a:rPr lang="en-US" smtClean="0"/>
              <a:t>7/1/2015</a:t>
            </a:fld>
            <a:endParaRPr lang="en-US"/>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lang="en-US"/>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85E408ED-486F-40C7-9CBE-EDDCF7747103}"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12.gif"/><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image" Target="../media/image15.gif"/><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image" Target="../media/image15.gif"/><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image" Target="../media/image20.jp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image" Target="../media/image22.gif"/><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smtClean="0"/>
              <a:t>Capitalism &amp; Comparative Economics</a:t>
            </a:r>
            <a:endParaRPr lang="en-US" dirty="0"/>
          </a:p>
        </p:txBody>
      </p:sp>
      <p:sp>
        <p:nvSpPr>
          <p:cNvPr id="3" name="Subtitle 2"/>
          <p:cNvSpPr>
            <a:spLocks noGrp="1"/>
          </p:cNvSpPr>
          <p:nvPr>
            <p:ph type="subTitle" idx="1"/>
          </p:nvPr>
        </p:nvSpPr>
        <p:spPr/>
        <p:txBody>
          <a:bodyPr/>
          <a:lstStyle/>
          <a:p>
            <a:r>
              <a:rPr lang="en-US" dirty="0" smtClean="0"/>
              <a:t>Guided Reading Activity</a:t>
            </a:r>
          </a:p>
          <a:p>
            <a:endParaRPr lang="en-US" dirty="0"/>
          </a:p>
        </p:txBody>
      </p:sp>
      <p:pic>
        <p:nvPicPr>
          <p:cNvPr id="4" name="Picture 3"/>
          <p:cNvPicPr>
            <a:picLocks noChangeAspect="1"/>
          </p:cNvPicPr>
          <p:nvPr/>
        </p:nvPicPr>
        <p:blipFill>
          <a:blip r:embed="rId2">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1676400" y="577520"/>
            <a:ext cx="5664200" cy="3581400"/>
          </a:xfrm>
          <a:prstGeom prst="rect">
            <a:avLst/>
          </a:prstGeom>
        </p:spPr>
      </p:pic>
    </p:spTree>
    <p:extLst>
      <p:ext uri="{BB962C8B-B14F-4D97-AF65-F5344CB8AC3E}">
        <p14:creationId xmlns:p14="http://schemas.microsoft.com/office/powerpoint/2010/main" val="79759593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smtClean="0"/>
              <a:t>The Four Fundamentals Rules and Factors in a Capitalist System: </a:t>
            </a:r>
            <a:endParaRPr lang="en-US" dirty="0"/>
          </a:p>
        </p:txBody>
      </p:sp>
      <p:sp>
        <p:nvSpPr>
          <p:cNvPr id="6" name="Content Placeholder 5"/>
          <p:cNvSpPr>
            <a:spLocks noGrp="1"/>
          </p:cNvSpPr>
          <p:nvPr>
            <p:ph sz="quarter" idx="1"/>
          </p:nvPr>
        </p:nvSpPr>
        <p:spPr/>
        <p:txBody>
          <a:bodyPr>
            <a:normAutofit lnSpcReduction="10000"/>
          </a:bodyPr>
          <a:lstStyle/>
          <a:p>
            <a:r>
              <a:rPr lang="en-US" dirty="0" smtClean="0"/>
              <a:t>Private Ownership of property and businesses</a:t>
            </a:r>
            <a:r>
              <a:rPr lang="en-US" dirty="0" smtClean="0"/>
              <a:t>.</a:t>
            </a:r>
          </a:p>
          <a:p>
            <a:endParaRPr lang="en-US" dirty="0"/>
          </a:p>
          <a:p>
            <a:r>
              <a:rPr lang="en-US" dirty="0" smtClean="0"/>
              <a:t>Individual Initiative motivates people to invest, establish business, work, and consume goods. </a:t>
            </a:r>
          </a:p>
          <a:p>
            <a:endParaRPr lang="en-US" dirty="0"/>
          </a:p>
          <a:p>
            <a:r>
              <a:rPr lang="en-US" dirty="0" smtClean="0"/>
              <a:t>The profit motive inspires entrepreneurs and workers. </a:t>
            </a:r>
          </a:p>
          <a:p>
            <a:endParaRPr lang="en-US" dirty="0" smtClean="0"/>
          </a:p>
          <a:p>
            <a:r>
              <a:rPr lang="en-US" dirty="0" smtClean="0"/>
              <a:t>Competition thrives, consumers have choices. </a:t>
            </a:r>
            <a:endParaRPr lang="en-US" dirty="0" smtClean="0"/>
          </a:p>
        </p:txBody>
      </p:sp>
    </p:spTree>
    <p:extLst>
      <p:ext uri="{BB962C8B-B14F-4D97-AF65-F5344CB8AC3E}">
        <p14:creationId xmlns:p14="http://schemas.microsoft.com/office/powerpoint/2010/main" val="83807478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Private Ownership V. Public Ownership</a:t>
            </a:r>
            <a:endParaRPr lang="en-US" dirty="0"/>
          </a:p>
        </p:txBody>
      </p:sp>
      <p:sp>
        <p:nvSpPr>
          <p:cNvPr id="3" name="Content Placeholder 2"/>
          <p:cNvSpPr>
            <a:spLocks noGrp="1"/>
          </p:cNvSpPr>
          <p:nvPr>
            <p:ph sz="quarter" idx="1"/>
          </p:nvPr>
        </p:nvSpPr>
        <p:spPr/>
        <p:txBody>
          <a:bodyPr/>
          <a:lstStyle/>
          <a:p>
            <a:r>
              <a:rPr lang="en-US" dirty="0" smtClean="0"/>
              <a:t>Private ownership of companies simply means that entrepreneurs are allowed to control their own companies – sole proprietorships, partnerships, or corporations. </a:t>
            </a:r>
          </a:p>
          <a:p>
            <a:r>
              <a:rPr lang="en-US" dirty="0" smtClean="0"/>
              <a:t>Public ownership of companies means that the government – or, the taxpayers, if you like – own the business.  This is not very common in the United States, but one example would be Amtrak.  </a:t>
            </a:r>
            <a:endParaRPr lang="en-US" dirty="0"/>
          </a:p>
        </p:txBody>
      </p:sp>
    </p:spTree>
    <p:extLst>
      <p:ext uri="{BB962C8B-B14F-4D97-AF65-F5344CB8AC3E}">
        <p14:creationId xmlns:p14="http://schemas.microsoft.com/office/powerpoint/2010/main" val="265481453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How the Constitution Protects Private Property Rights: Amendments</a:t>
            </a:r>
            <a:endParaRPr lang="en-US" dirty="0"/>
          </a:p>
        </p:txBody>
      </p:sp>
      <p:sp>
        <p:nvSpPr>
          <p:cNvPr id="6" name="Content Placeholder 5"/>
          <p:cNvSpPr>
            <a:spLocks noGrp="1"/>
          </p:cNvSpPr>
          <p:nvPr>
            <p:ph sz="quarter" idx="2"/>
          </p:nvPr>
        </p:nvSpPr>
        <p:spPr/>
        <p:txBody>
          <a:bodyPr>
            <a:normAutofit fontScale="70000" lnSpcReduction="20000"/>
          </a:bodyPr>
          <a:lstStyle/>
          <a:p>
            <a:r>
              <a:rPr lang="en-US" dirty="0" smtClean="0"/>
              <a:t>The Fifth Amendment to the Constitution stipulates that the government cannot dispossess people of their property except for the good of the public and with just compensation.  This is referred to as the power of eminent domain.  Infrequently, local, state, or national government agencies will take over private property – but they must compensate the owners. </a:t>
            </a:r>
            <a:endParaRPr lang="en-US" dirty="0"/>
          </a:p>
        </p:txBody>
      </p:sp>
      <p:sp>
        <p:nvSpPr>
          <p:cNvPr id="8" name="Content Placeholder 7"/>
          <p:cNvSpPr>
            <a:spLocks noGrp="1"/>
          </p:cNvSpPr>
          <p:nvPr>
            <p:ph sz="quarter" idx="4"/>
          </p:nvPr>
        </p:nvSpPr>
        <p:spPr/>
        <p:txBody>
          <a:bodyPr>
            <a:normAutofit/>
          </a:bodyPr>
          <a:lstStyle/>
          <a:p>
            <a:r>
              <a:rPr lang="en-US" sz="2000" dirty="0" smtClean="0"/>
              <a:t>The Fourteenth Amendment states, “nor shall any state deprive any person of life liberty, or property without due process of law; nor deny to any person within its jurisdiction the equal protection of the laws.  This amendment has been interpreted by the courts to protect private property rights, as well. </a:t>
            </a:r>
            <a:endParaRPr lang="en-US" sz="2000" dirty="0"/>
          </a:p>
        </p:txBody>
      </p:sp>
      <p:sp>
        <p:nvSpPr>
          <p:cNvPr id="3" name="Text Placeholder 2"/>
          <p:cNvSpPr>
            <a:spLocks noGrp="1"/>
          </p:cNvSpPr>
          <p:nvPr>
            <p:ph type="body" sz="quarter" idx="1"/>
          </p:nvPr>
        </p:nvSpPr>
        <p:spPr/>
        <p:txBody>
          <a:bodyPr/>
          <a:lstStyle/>
          <a:p>
            <a:pPr algn="ctr"/>
            <a:r>
              <a:rPr lang="en-US" b="0" dirty="0" smtClean="0"/>
              <a:t>The Fifth Amendment </a:t>
            </a:r>
            <a:endParaRPr lang="en-US" b="0" dirty="0"/>
          </a:p>
        </p:txBody>
      </p:sp>
      <p:sp>
        <p:nvSpPr>
          <p:cNvPr id="7" name="Text Placeholder 6"/>
          <p:cNvSpPr>
            <a:spLocks noGrp="1"/>
          </p:cNvSpPr>
          <p:nvPr>
            <p:ph type="body" sz="quarter" idx="3"/>
          </p:nvPr>
        </p:nvSpPr>
        <p:spPr/>
        <p:txBody>
          <a:bodyPr/>
          <a:lstStyle/>
          <a:p>
            <a:pPr algn="ctr"/>
            <a:r>
              <a:rPr lang="en-US" b="0" dirty="0" smtClean="0"/>
              <a:t>The Fourteenth Amendment </a:t>
            </a:r>
            <a:endParaRPr lang="en-US" b="0" dirty="0"/>
          </a:p>
        </p:txBody>
      </p:sp>
    </p:spTree>
    <p:extLst>
      <p:ext uri="{BB962C8B-B14F-4D97-AF65-F5344CB8AC3E}">
        <p14:creationId xmlns:p14="http://schemas.microsoft.com/office/powerpoint/2010/main" val="73710858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Individual Initiative</a:t>
            </a:r>
            <a:endParaRPr lang="en-US" dirty="0"/>
          </a:p>
        </p:txBody>
      </p:sp>
      <p:sp>
        <p:nvSpPr>
          <p:cNvPr id="4" name="Content Placeholder 3"/>
          <p:cNvSpPr>
            <a:spLocks noGrp="1"/>
          </p:cNvSpPr>
          <p:nvPr>
            <p:ph sz="quarter" idx="1"/>
          </p:nvPr>
        </p:nvSpPr>
        <p:spPr>
          <a:xfrm>
            <a:off x="304800" y="1589566"/>
            <a:ext cx="4191000" cy="4887433"/>
          </a:xfrm>
        </p:spPr>
        <p:txBody>
          <a:bodyPr>
            <a:normAutofit fontScale="85000" lnSpcReduction="20000"/>
          </a:bodyPr>
          <a:lstStyle/>
          <a:p>
            <a:r>
              <a:rPr lang="en-US" dirty="0" smtClean="0"/>
              <a:t>All individuals are free to start and to own their own businesses; they are also free to dissolve their businesses should they choose to do so.  The exchange of ideas in the marketplace and advancements in technology frequently lead to innovations</a:t>
            </a:r>
            <a:r>
              <a:rPr lang="en-US" dirty="0" smtClean="0"/>
              <a:t> and changes in business methods – and the owners of companies are free to pursue such changes in a free market system. </a:t>
            </a:r>
            <a:endParaRPr lang="en-US" dirty="0"/>
          </a:p>
        </p:txBody>
      </p:sp>
      <p:pic>
        <p:nvPicPr>
          <p:cNvPr id="3" name="Content Placeholder 2"/>
          <p:cNvPicPr>
            <a:picLocks noGrp="1" noChangeAspect="1"/>
          </p:cNvPicPr>
          <p:nvPr>
            <p:ph sz="quarter" idx="2"/>
          </p:nvPr>
        </p:nvPicPr>
        <p:blipFill>
          <a:blip r:embed="rId2">
            <a:extLst>
              <a:ext uri="{28A0092B-C50C-407E-A947-70E740481C1C}">
                <a14:useLocalDpi xmlns:a14="http://schemas.microsoft.com/office/drawing/2010/main" val="0"/>
              </a:ext>
            </a:extLst>
          </a:blip>
          <a:stretch>
            <a:fillRect/>
          </a:stretch>
        </p:blipFill>
        <p:spPr>
          <a:xfrm rot="5400000">
            <a:off x="4169510" y="2264509"/>
            <a:ext cx="4888339" cy="3536639"/>
          </a:xfrm>
        </p:spPr>
      </p:pic>
    </p:spTree>
    <p:extLst>
      <p:ext uri="{BB962C8B-B14F-4D97-AF65-F5344CB8AC3E}">
        <p14:creationId xmlns:p14="http://schemas.microsoft.com/office/powerpoint/2010/main" val="71998752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The Profit Motive</a:t>
            </a:r>
            <a:endParaRPr lang="en-US" dirty="0"/>
          </a:p>
        </p:txBody>
      </p:sp>
      <p:sp>
        <p:nvSpPr>
          <p:cNvPr id="6" name="Content Placeholder 5"/>
          <p:cNvSpPr>
            <a:spLocks noGrp="1"/>
          </p:cNvSpPr>
          <p:nvPr>
            <p:ph sz="quarter" idx="1"/>
          </p:nvPr>
        </p:nvSpPr>
        <p:spPr/>
        <p:txBody>
          <a:bodyPr/>
          <a:lstStyle/>
          <a:p>
            <a:r>
              <a:rPr lang="en-US" dirty="0" smtClean="0"/>
              <a:t>In a free enterprise system, people are entitled to the benefit from whatever their investment earns or gains in value.  The “profit motive” is the desire to benefit financially and accumulate wealth!</a:t>
            </a:r>
            <a:endParaRPr lang="en-US" dirty="0"/>
          </a:p>
        </p:txBody>
      </p:sp>
      <p:pic>
        <p:nvPicPr>
          <p:cNvPr id="3" name="Content Placeholder 2"/>
          <p:cNvPicPr>
            <a:picLocks noGrp="1" noChangeAspect="1"/>
          </p:cNvPicPr>
          <p:nvPr>
            <p:ph sz="quarter" idx="2"/>
          </p:nvPr>
        </p:nvPicPr>
        <p:blipFill>
          <a:blip r:embed="rId2">
            <a:extLst>
              <a:ext uri="{28A0092B-C50C-407E-A947-70E740481C1C}">
                <a14:useLocalDpi xmlns:a14="http://schemas.microsoft.com/office/drawing/2010/main" val="0"/>
              </a:ext>
            </a:extLst>
          </a:blip>
          <a:stretch>
            <a:fillRect/>
          </a:stretch>
        </p:blipFill>
        <p:spPr>
          <a:xfrm>
            <a:off x="4800600" y="1887474"/>
            <a:ext cx="3782383" cy="4274093"/>
          </a:xfrm>
        </p:spPr>
      </p:pic>
    </p:spTree>
    <p:extLst>
      <p:ext uri="{BB962C8B-B14F-4D97-AF65-F5344CB8AC3E}">
        <p14:creationId xmlns:p14="http://schemas.microsoft.com/office/powerpoint/2010/main" val="315849779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Competition</a:t>
            </a:r>
            <a:endParaRPr lang="en-US" dirty="0"/>
          </a:p>
        </p:txBody>
      </p:sp>
      <p:sp>
        <p:nvSpPr>
          <p:cNvPr id="6" name="Content Placeholder 5"/>
          <p:cNvSpPr>
            <a:spLocks noGrp="1"/>
          </p:cNvSpPr>
          <p:nvPr>
            <p:ph sz="quarter" idx="1"/>
          </p:nvPr>
        </p:nvSpPr>
        <p:spPr>
          <a:xfrm>
            <a:off x="304800" y="1589566"/>
            <a:ext cx="4191000" cy="5039833"/>
          </a:xfrm>
        </p:spPr>
        <p:txBody>
          <a:bodyPr>
            <a:normAutofit fontScale="92500" lnSpcReduction="20000"/>
          </a:bodyPr>
          <a:lstStyle/>
          <a:p>
            <a:r>
              <a:rPr lang="en-US" dirty="0" smtClean="0"/>
              <a:t>Competition is the key to success for consumers in a capitalist economy.  Competition means two very important things: higher quality goods and services and lower prices.  Whenever businesses hav</a:t>
            </a:r>
            <a:r>
              <a:rPr lang="en-US" dirty="0" smtClean="0"/>
              <a:t>e competitors, they must be innovative, cut costs, and maintain high quality standards – or else, their customers will go elsewhere. </a:t>
            </a:r>
            <a:endParaRPr lang="en-US" dirty="0"/>
          </a:p>
        </p:txBody>
      </p:sp>
      <p:pic>
        <p:nvPicPr>
          <p:cNvPr id="3" name="Content Placeholder 2"/>
          <p:cNvPicPr>
            <a:picLocks noGrp="1" noChangeAspect="1"/>
          </p:cNvPicPr>
          <p:nvPr>
            <p:ph sz="quarter" idx="2"/>
          </p:nvPr>
        </p:nvPicPr>
        <p:blipFill>
          <a:blip r:embed="rId2">
            <a:extLst>
              <a:ext uri="{28A0092B-C50C-407E-A947-70E740481C1C}">
                <a14:useLocalDpi xmlns:a14="http://schemas.microsoft.com/office/drawing/2010/main" val="0"/>
              </a:ext>
            </a:extLst>
          </a:blip>
          <a:stretch>
            <a:fillRect/>
          </a:stretch>
        </p:blipFill>
        <p:spPr>
          <a:xfrm>
            <a:off x="4906669" y="1589088"/>
            <a:ext cx="3762962" cy="4572000"/>
          </a:xfrm>
        </p:spPr>
      </p:pic>
    </p:spTree>
    <p:extLst>
      <p:ext uri="{BB962C8B-B14F-4D97-AF65-F5344CB8AC3E}">
        <p14:creationId xmlns:p14="http://schemas.microsoft.com/office/powerpoint/2010/main" val="278791491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Essential Need for Competition in a Capitalist Economic System</a:t>
            </a:r>
            <a:endParaRPr lang="en-US" dirty="0"/>
          </a:p>
        </p:txBody>
      </p:sp>
      <p:sp>
        <p:nvSpPr>
          <p:cNvPr id="3" name="Content Placeholder 2"/>
          <p:cNvSpPr>
            <a:spLocks noGrp="1"/>
          </p:cNvSpPr>
          <p:nvPr>
            <p:ph sz="quarter" idx="1"/>
          </p:nvPr>
        </p:nvSpPr>
        <p:spPr/>
        <p:txBody>
          <a:bodyPr/>
          <a:lstStyle/>
          <a:p>
            <a:r>
              <a:rPr lang="en-US" dirty="0" smtClean="0"/>
              <a:t>Without competition in a capitalist system, we have monopolies and trusts, which are predatory towards consumers.  With high prices and indifferent quality of goods, they actually hurt consumers. </a:t>
            </a:r>
            <a:endParaRPr lang="en-US" dirty="0"/>
          </a:p>
        </p:txBody>
      </p:sp>
      <p:pic>
        <p:nvPicPr>
          <p:cNvPr id="5" name="Content Placeholder 4"/>
          <p:cNvPicPr>
            <a:picLocks noGrp="1" noChangeAspect="1"/>
          </p:cNvPicPr>
          <p:nvPr>
            <p:ph sz="quarter" idx="2"/>
          </p:nvPr>
        </p:nvPicPr>
        <p:blipFill>
          <a:blip r:embed="rId2">
            <a:extLst>
              <a:ext uri="{28A0092B-C50C-407E-A947-70E740481C1C}">
                <a14:useLocalDpi xmlns:a14="http://schemas.microsoft.com/office/drawing/2010/main" val="0"/>
              </a:ext>
            </a:extLst>
          </a:blip>
          <a:stretch>
            <a:fillRect/>
          </a:stretch>
        </p:blipFill>
        <p:spPr>
          <a:xfrm>
            <a:off x="5266516" y="1589088"/>
            <a:ext cx="3043267" cy="4572000"/>
          </a:xfrm>
        </p:spPr>
      </p:pic>
    </p:spTree>
    <p:extLst>
      <p:ext uri="{BB962C8B-B14F-4D97-AF65-F5344CB8AC3E}">
        <p14:creationId xmlns:p14="http://schemas.microsoft.com/office/powerpoint/2010/main" val="124517806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Law of Supply</a:t>
            </a:r>
            <a:endParaRPr lang="en-US" dirty="0"/>
          </a:p>
        </p:txBody>
      </p:sp>
      <p:sp>
        <p:nvSpPr>
          <p:cNvPr id="3" name="Content Placeholder 2"/>
          <p:cNvSpPr>
            <a:spLocks noGrp="1"/>
          </p:cNvSpPr>
          <p:nvPr>
            <p:ph sz="quarter" idx="1"/>
          </p:nvPr>
        </p:nvSpPr>
        <p:spPr/>
        <p:txBody>
          <a:bodyPr/>
          <a:lstStyle/>
          <a:p>
            <a:r>
              <a:rPr lang="en-US" dirty="0" smtClean="0"/>
              <a:t>The Law of Supply states that if demand remains constant and the supply of a product increases, the price will drop.  If the product becomes more scarce – supply drops – then th</a:t>
            </a:r>
            <a:r>
              <a:rPr lang="en-US" dirty="0" smtClean="0"/>
              <a:t>e price will increase. </a:t>
            </a:r>
            <a:endParaRPr lang="en-US" dirty="0"/>
          </a:p>
        </p:txBody>
      </p:sp>
      <p:pic>
        <p:nvPicPr>
          <p:cNvPr id="5" name="Content Placeholder 4"/>
          <p:cNvPicPr>
            <a:picLocks noGrp="1" noChangeAspect="1"/>
          </p:cNvPicPr>
          <p:nvPr>
            <p:ph sz="quarter" idx="2"/>
          </p:nvPr>
        </p:nvPicPr>
        <p:blipFill>
          <a:blip r:embed="rId2">
            <a:grayscl/>
            <a:extLst>
              <a:ext uri="{28A0092B-C50C-407E-A947-70E740481C1C}">
                <a14:useLocalDpi xmlns:a14="http://schemas.microsoft.com/office/drawing/2010/main" val="0"/>
              </a:ext>
            </a:extLst>
          </a:blip>
          <a:stretch>
            <a:fillRect/>
          </a:stretch>
        </p:blipFill>
        <p:spPr>
          <a:xfrm>
            <a:off x="4495800" y="1887066"/>
            <a:ext cx="4473010" cy="4242970"/>
          </a:xfrm>
        </p:spPr>
      </p:pic>
    </p:spTree>
    <p:extLst>
      <p:ext uri="{BB962C8B-B14F-4D97-AF65-F5344CB8AC3E}">
        <p14:creationId xmlns:p14="http://schemas.microsoft.com/office/powerpoint/2010/main" val="320636830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Law of Demand</a:t>
            </a:r>
            <a:endParaRPr lang="en-US" dirty="0"/>
          </a:p>
        </p:txBody>
      </p:sp>
      <p:sp>
        <p:nvSpPr>
          <p:cNvPr id="3" name="Content Placeholder 2"/>
          <p:cNvSpPr>
            <a:spLocks noGrp="1"/>
          </p:cNvSpPr>
          <p:nvPr>
            <p:ph sz="quarter" idx="1"/>
          </p:nvPr>
        </p:nvSpPr>
        <p:spPr/>
        <p:txBody>
          <a:bodyPr/>
          <a:lstStyle/>
          <a:p>
            <a:r>
              <a:rPr lang="en-US" dirty="0" smtClean="0"/>
              <a:t>The Law of Demand states that if the supply remains constant and the demand increases, prices will increase.  If the demand decreases, then th</a:t>
            </a:r>
            <a:r>
              <a:rPr lang="en-US" dirty="0" smtClean="0"/>
              <a:t>e price will decrease.  </a:t>
            </a:r>
            <a:endParaRPr lang="en-US" dirty="0"/>
          </a:p>
        </p:txBody>
      </p:sp>
      <p:pic>
        <p:nvPicPr>
          <p:cNvPr id="5" name="Content Placeholder 4"/>
          <p:cNvPicPr>
            <a:picLocks noGrp="1" noChangeAspect="1"/>
          </p:cNvPicPr>
          <p:nvPr>
            <p:ph sz="quarter" idx="2"/>
          </p:nvPr>
        </p:nvPicPr>
        <p:blipFill>
          <a:blip r:embed="rId2">
            <a:grayscl/>
            <a:extLst>
              <a:ext uri="{28A0092B-C50C-407E-A947-70E740481C1C}">
                <a14:useLocalDpi xmlns:a14="http://schemas.microsoft.com/office/drawing/2010/main" val="0"/>
              </a:ext>
            </a:extLst>
          </a:blip>
          <a:stretch>
            <a:fillRect/>
          </a:stretch>
        </p:blipFill>
        <p:spPr>
          <a:xfrm>
            <a:off x="4630919" y="1828800"/>
            <a:ext cx="4257560" cy="4038600"/>
          </a:xfrm>
        </p:spPr>
      </p:pic>
    </p:spTree>
    <p:extLst>
      <p:ext uri="{BB962C8B-B14F-4D97-AF65-F5344CB8AC3E}">
        <p14:creationId xmlns:p14="http://schemas.microsoft.com/office/powerpoint/2010/main" val="173694578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Monopolies and Trusts</a:t>
            </a:r>
            <a:endParaRPr lang="en-US" dirty="0"/>
          </a:p>
        </p:txBody>
      </p:sp>
      <p:sp>
        <p:nvSpPr>
          <p:cNvPr id="3" name="Content Placeholder 2"/>
          <p:cNvSpPr>
            <a:spLocks noGrp="1"/>
          </p:cNvSpPr>
          <p:nvPr>
            <p:ph sz="quarter" idx="1"/>
          </p:nvPr>
        </p:nvSpPr>
        <p:spPr>
          <a:xfrm>
            <a:off x="609600" y="5257800"/>
            <a:ext cx="8077200" cy="1295400"/>
          </a:xfrm>
        </p:spPr>
        <p:txBody>
          <a:bodyPr>
            <a:normAutofit fontScale="77500" lnSpcReduction="20000"/>
          </a:bodyPr>
          <a:lstStyle/>
          <a:p>
            <a:pPr marL="0" indent="0">
              <a:buNone/>
            </a:pPr>
            <a:r>
              <a:rPr lang="en-US" dirty="0" smtClean="0"/>
              <a:t>Monopolies and trusts use unfair business practices to reduce competition and maximize profits for themselves.  Consumers always lose out when competition is reduced.  Competition leads to higher quality products and lower prices for customers. </a:t>
            </a:r>
            <a:endParaRPr lang="en-US" dirty="0"/>
          </a:p>
        </p:txBody>
      </p:sp>
      <p:pic>
        <p:nvPicPr>
          <p:cNvPr id="5" name="Content Placeholder 4"/>
          <p:cNvPicPr>
            <a:picLocks noGrp="1" noChangeAspect="1"/>
          </p:cNvPicPr>
          <p:nvPr>
            <p:ph sz="quarter" idx="2"/>
          </p:nvPr>
        </p:nvPicPr>
        <p:blipFill>
          <a:blip r:embed="rId2">
            <a:extLst>
              <a:ext uri="{28A0092B-C50C-407E-A947-70E740481C1C}">
                <a14:useLocalDpi xmlns:a14="http://schemas.microsoft.com/office/drawing/2010/main" val="0"/>
              </a:ext>
            </a:extLst>
          </a:blip>
          <a:stretch>
            <a:fillRect/>
          </a:stretch>
        </p:blipFill>
        <p:spPr>
          <a:xfrm>
            <a:off x="1981199" y="1676400"/>
            <a:ext cx="5582093" cy="3429000"/>
          </a:xfrm>
        </p:spPr>
      </p:pic>
    </p:spTree>
    <p:extLst>
      <p:ext uri="{BB962C8B-B14F-4D97-AF65-F5344CB8AC3E}">
        <p14:creationId xmlns:p14="http://schemas.microsoft.com/office/powerpoint/2010/main" val="264092443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Capitalism (n.) - </a:t>
            </a:r>
            <a:endParaRPr lang="en-US" dirty="0"/>
          </a:p>
        </p:txBody>
      </p:sp>
      <p:sp>
        <p:nvSpPr>
          <p:cNvPr id="3" name="Content Placeholder 2"/>
          <p:cNvSpPr>
            <a:spLocks noGrp="1"/>
          </p:cNvSpPr>
          <p:nvPr>
            <p:ph sz="quarter" idx="1"/>
          </p:nvPr>
        </p:nvSpPr>
        <p:spPr>
          <a:xfrm>
            <a:off x="304800" y="4571999"/>
            <a:ext cx="8610600" cy="1981201"/>
          </a:xfrm>
        </p:spPr>
        <p:txBody>
          <a:bodyPr>
            <a:normAutofit fontScale="92500"/>
          </a:bodyPr>
          <a:lstStyle/>
          <a:p>
            <a:pPr marL="0" indent="0">
              <a:buNone/>
            </a:pPr>
            <a:r>
              <a:rPr lang="en-US" dirty="0" smtClean="0">
                <a:solidFill>
                  <a:schemeClr val="accent1">
                    <a:lumMod val="75000"/>
                  </a:schemeClr>
                </a:solidFill>
                <a:effectLst>
                  <a:outerShdw blurRad="38100" dist="38100" dir="2700000" algn="tl">
                    <a:srgbClr val="000000">
                      <a:alpha val="43137"/>
                    </a:srgbClr>
                  </a:outerShdw>
                </a:effectLst>
              </a:rPr>
              <a:t>Capitalism</a:t>
            </a:r>
            <a:r>
              <a:rPr lang="en-US" dirty="0" smtClean="0"/>
              <a:t> an economic system which attempts to provide for all of a society’s basic needs by allowing private companies and free labor to operate for a profit.   If operated fairly, both groups thrive and society’s needs are provided for. </a:t>
            </a:r>
            <a:endParaRPr lang="en-US" dirty="0"/>
          </a:p>
        </p:txBody>
      </p:sp>
      <p:pic>
        <p:nvPicPr>
          <p:cNvPr id="9" name="Content Placeholder 8"/>
          <p:cNvPicPr>
            <a:picLocks noGrp="1" noChangeAspect="1"/>
          </p:cNvPicPr>
          <p:nvPr>
            <p:ph sz="quarter" idx="2"/>
          </p:nvPr>
        </p:nvPicPr>
        <p:blipFill>
          <a:blip r:embed="rId2">
            <a:extLst>
              <a:ext uri="{28A0092B-C50C-407E-A947-70E740481C1C}">
                <a14:useLocalDpi xmlns:a14="http://schemas.microsoft.com/office/drawing/2010/main" val="0"/>
              </a:ext>
            </a:extLst>
          </a:blip>
          <a:stretch>
            <a:fillRect/>
          </a:stretch>
        </p:blipFill>
        <p:spPr>
          <a:xfrm>
            <a:off x="2209800" y="1676400"/>
            <a:ext cx="4800600" cy="2850356"/>
          </a:xfrm>
        </p:spPr>
      </p:pic>
    </p:spTree>
    <p:extLst>
      <p:ext uri="{BB962C8B-B14F-4D97-AF65-F5344CB8AC3E}">
        <p14:creationId xmlns:p14="http://schemas.microsoft.com/office/powerpoint/2010/main" val="48351529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Sherman Anti-Trust Act</a:t>
            </a:r>
            <a:endParaRPr lang="en-US" dirty="0"/>
          </a:p>
        </p:txBody>
      </p:sp>
      <p:sp>
        <p:nvSpPr>
          <p:cNvPr id="3" name="Content Placeholder 2"/>
          <p:cNvSpPr>
            <a:spLocks noGrp="1"/>
          </p:cNvSpPr>
          <p:nvPr>
            <p:ph sz="quarter" idx="1"/>
          </p:nvPr>
        </p:nvSpPr>
        <p:spPr/>
        <p:txBody>
          <a:bodyPr>
            <a:normAutofit fontScale="92500" lnSpcReduction="10000"/>
          </a:bodyPr>
          <a:lstStyle/>
          <a:p>
            <a:r>
              <a:rPr lang="en-US" dirty="0" smtClean="0"/>
              <a:t>The Sherman Anti-Trust Act was passed in 1890 in order to break up trusts and monopolies.  The US Federal government began to </a:t>
            </a:r>
            <a:r>
              <a:rPr lang="en-US" dirty="0" smtClean="0"/>
              <a:t>enforce this law – and later, the Clayton Anti-Trust Act, too – so that they could protect consumers and small business rivals. </a:t>
            </a:r>
            <a:endParaRPr lang="en-US" dirty="0"/>
          </a:p>
        </p:txBody>
      </p:sp>
      <p:pic>
        <p:nvPicPr>
          <p:cNvPr id="5" name="Content Placeholder 4"/>
          <p:cNvPicPr>
            <a:picLocks noGrp="1" noChangeAspect="1"/>
          </p:cNvPicPr>
          <p:nvPr>
            <p:ph sz="quarter" idx="2"/>
          </p:nvPr>
        </p:nvPicPr>
        <p:blipFill>
          <a:blip r:embed="rId2">
            <a:extLst>
              <a:ext uri="{28A0092B-C50C-407E-A947-70E740481C1C}">
                <a14:useLocalDpi xmlns:a14="http://schemas.microsoft.com/office/drawing/2010/main" val="0"/>
              </a:ext>
            </a:extLst>
          </a:blip>
          <a:stretch>
            <a:fillRect/>
          </a:stretch>
        </p:blipFill>
        <p:spPr>
          <a:xfrm>
            <a:off x="4845050" y="1778217"/>
            <a:ext cx="3886200" cy="4193741"/>
          </a:xfrm>
        </p:spPr>
      </p:pic>
    </p:spTree>
    <p:extLst>
      <p:ext uri="{BB962C8B-B14F-4D97-AF65-F5344CB8AC3E}">
        <p14:creationId xmlns:p14="http://schemas.microsoft.com/office/powerpoint/2010/main" val="80195710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Trustbusters: Roosevelt and Taft</a:t>
            </a:r>
            <a:endParaRPr lang="en-US" dirty="0"/>
          </a:p>
        </p:txBody>
      </p:sp>
      <p:sp>
        <p:nvSpPr>
          <p:cNvPr id="3" name="Content Placeholder 2"/>
          <p:cNvSpPr>
            <a:spLocks noGrp="1"/>
          </p:cNvSpPr>
          <p:nvPr>
            <p:ph sz="quarter" idx="1"/>
          </p:nvPr>
        </p:nvSpPr>
        <p:spPr/>
        <p:txBody>
          <a:bodyPr>
            <a:normAutofit fontScale="92500" lnSpcReduction="10000"/>
          </a:bodyPr>
          <a:lstStyle/>
          <a:p>
            <a:r>
              <a:rPr lang="en-US" dirty="0" smtClean="0"/>
              <a:t>Theodore Roosevel</a:t>
            </a:r>
            <a:r>
              <a:rPr lang="en-US" dirty="0" smtClean="0"/>
              <a:t>t was the first President to target companies with anti-trust lawsuits.  He sued the Northern Securities Trust, the </a:t>
            </a:r>
            <a:r>
              <a:rPr lang="en-US" dirty="0" err="1" smtClean="0"/>
              <a:t>Armour</a:t>
            </a:r>
            <a:r>
              <a:rPr lang="en-US" dirty="0" smtClean="0"/>
              <a:t> Meat Trust, and most famously, Standard Oil Company.  William Howard Taft, TR’s successor, sued even more trusts. </a:t>
            </a:r>
            <a:endParaRPr lang="en-US" dirty="0"/>
          </a:p>
        </p:txBody>
      </p:sp>
      <p:pic>
        <p:nvPicPr>
          <p:cNvPr id="5" name="Content Placeholder 4"/>
          <p:cNvPicPr>
            <a:picLocks noGrp="1" noChangeAspect="1"/>
          </p:cNvPicPr>
          <p:nvPr>
            <p:ph sz="quarter" idx="2"/>
          </p:nvPr>
        </p:nvPicPr>
        <p:blipFill>
          <a:blip r:embed="rId2" cstate="print">
            <a:extLst>
              <a:ext uri="{28A0092B-C50C-407E-A947-70E740481C1C}">
                <a14:useLocalDpi xmlns:a14="http://schemas.microsoft.com/office/drawing/2010/main" val="0"/>
              </a:ext>
            </a:extLst>
          </a:blip>
          <a:stretch>
            <a:fillRect/>
          </a:stretch>
        </p:blipFill>
        <p:spPr>
          <a:xfrm>
            <a:off x="5096510" y="1589088"/>
            <a:ext cx="3383280" cy="4572000"/>
          </a:xfrm>
        </p:spPr>
      </p:pic>
    </p:spTree>
    <p:extLst>
      <p:ext uri="{BB962C8B-B14F-4D97-AF65-F5344CB8AC3E}">
        <p14:creationId xmlns:p14="http://schemas.microsoft.com/office/powerpoint/2010/main" val="227185703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Adam Smith’s </a:t>
            </a:r>
            <a:r>
              <a:rPr lang="en-US" i="1" u="sng" dirty="0" smtClean="0"/>
              <a:t>The Wealth of Nations</a:t>
            </a:r>
            <a:endParaRPr lang="en-US" i="1" u="sng" dirty="0"/>
          </a:p>
        </p:txBody>
      </p:sp>
      <p:sp>
        <p:nvSpPr>
          <p:cNvPr id="3" name="Content Placeholder 2"/>
          <p:cNvSpPr>
            <a:spLocks noGrp="1"/>
          </p:cNvSpPr>
          <p:nvPr>
            <p:ph sz="quarter" idx="1"/>
          </p:nvPr>
        </p:nvSpPr>
        <p:spPr>
          <a:xfrm>
            <a:off x="609600" y="1589566"/>
            <a:ext cx="4343400" cy="5039833"/>
          </a:xfrm>
        </p:spPr>
        <p:txBody>
          <a:bodyPr>
            <a:normAutofit fontScale="92500" lnSpcReduction="10000"/>
          </a:bodyPr>
          <a:lstStyle/>
          <a:p>
            <a:r>
              <a:rPr lang="en-US" dirty="0" smtClean="0"/>
              <a:t>Adam Smith was the author of </a:t>
            </a:r>
            <a:r>
              <a:rPr lang="en-US" i="1" u="sng" dirty="0" smtClean="0">
                <a:solidFill>
                  <a:schemeClr val="accent1">
                    <a:lumMod val="75000"/>
                  </a:schemeClr>
                </a:solidFill>
                <a:effectLst>
                  <a:outerShdw blurRad="38100" dist="38100" dir="2700000" algn="tl">
                    <a:srgbClr val="000000">
                      <a:alpha val="43137"/>
                    </a:srgbClr>
                  </a:outerShdw>
                </a:effectLst>
              </a:rPr>
              <a:t>The Wealth of Nations,</a:t>
            </a:r>
            <a:r>
              <a:rPr lang="en-US" dirty="0" smtClean="0">
                <a:solidFill>
                  <a:schemeClr val="accent1">
                    <a:lumMod val="75000"/>
                  </a:schemeClr>
                </a:solidFill>
              </a:rPr>
              <a:t> </a:t>
            </a:r>
            <a:r>
              <a:rPr lang="en-US" dirty="0" smtClean="0"/>
              <a:t>a book which argues that free enterprise – laissez-fair economics – can solve almost of the problems in a societies economy without any government intervention.   He theorized that the basic needs of the people would be satisfied by the “invisible hand” of the free markets. </a:t>
            </a:r>
            <a:endParaRPr lang="en-US" dirty="0"/>
          </a:p>
        </p:txBody>
      </p:sp>
      <p:pic>
        <p:nvPicPr>
          <p:cNvPr id="5" name="Content Placeholder 4"/>
          <p:cNvPicPr>
            <a:picLocks noGrp="1" noChangeAspect="1"/>
          </p:cNvPicPr>
          <p:nvPr>
            <p:ph sz="quarter" idx="2"/>
          </p:nvPr>
        </p:nvPicPr>
        <p:blipFill>
          <a:blip r:embed="rId2">
            <a:extLst>
              <a:ext uri="{28A0092B-C50C-407E-A947-70E740481C1C}">
                <a14:useLocalDpi xmlns:a14="http://schemas.microsoft.com/office/drawing/2010/main" val="0"/>
              </a:ext>
            </a:extLst>
          </a:blip>
          <a:stretch>
            <a:fillRect/>
          </a:stretch>
        </p:blipFill>
        <p:spPr>
          <a:xfrm>
            <a:off x="5257800" y="1596197"/>
            <a:ext cx="3065796" cy="4565370"/>
          </a:xfrm>
        </p:spPr>
      </p:pic>
    </p:spTree>
    <p:extLst>
      <p:ext uri="{BB962C8B-B14F-4D97-AF65-F5344CB8AC3E}">
        <p14:creationId xmlns:p14="http://schemas.microsoft.com/office/powerpoint/2010/main" val="157262159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US Government and the Economy</a:t>
            </a:r>
            <a:endParaRPr lang="en-US" dirty="0"/>
          </a:p>
        </p:txBody>
      </p:sp>
      <p:sp>
        <p:nvSpPr>
          <p:cNvPr id="3" name="Content Placeholder 2"/>
          <p:cNvSpPr>
            <a:spLocks noGrp="1"/>
          </p:cNvSpPr>
          <p:nvPr>
            <p:ph sz="quarter" idx="1"/>
          </p:nvPr>
        </p:nvSpPr>
        <p:spPr>
          <a:xfrm>
            <a:off x="609600" y="5029200"/>
            <a:ext cx="8229600" cy="1447800"/>
          </a:xfrm>
        </p:spPr>
        <p:txBody>
          <a:bodyPr>
            <a:normAutofit fontScale="92500"/>
          </a:bodyPr>
          <a:lstStyle/>
          <a:p>
            <a:r>
              <a:rPr lang="en-US" dirty="0" smtClean="0"/>
              <a:t>The US government intervenes in the economy in many ways – tax policy, stimulus programs, welfare programs, and even bailouts fo</a:t>
            </a:r>
            <a:r>
              <a:rPr lang="en-US" dirty="0" smtClean="0"/>
              <a:t>r failing banks or corporations.</a:t>
            </a:r>
            <a:endParaRPr lang="en-US" dirty="0"/>
          </a:p>
        </p:txBody>
      </p:sp>
      <p:pic>
        <p:nvPicPr>
          <p:cNvPr id="5" name="Content Placeholder 4"/>
          <p:cNvPicPr>
            <a:picLocks noGrp="1" noChangeAspect="1"/>
          </p:cNvPicPr>
          <p:nvPr>
            <p:ph sz="quarter" idx="2"/>
          </p:nvPr>
        </p:nvPicPr>
        <p:blipFill>
          <a:blip r:embed="rId2">
            <a:extLst>
              <a:ext uri="{28A0092B-C50C-407E-A947-70E740481C1C}">
                <a14:useLocalDpi xmlns:a14="http://schemas.microsoft.com/office/drawing/2010/main" val="0"/>
              </a:ext>
            </a:extLst>
          </a:blip>
          <a:stretch>
            <a:fillRect/>
          </a:stretch>
        </p:blipFill>
        <p:spPr>
          <a:xfrm>
            <a:off x="1600200" y="1598738"/>
            <a:ext cx="5943600" cy="3396343"/>
          </a:xfrm>
        </p:spPr>
      </p:pic>
    </p:spTree>
    <p:extLst>
      <p:ext uri="{BB962C8B-B14F-4D97-AF65-F5344CB8AC3E}">
        <p14:creationId xmlns:p14="http://schemas.microsoft.com/office/powerpoint/2010/main" val="373135254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Sole Proprietorships</a:t>
            </a:r>
            <a:endParaRPr lang="en-US" dirty="0"/>
          </a:p>
        </p:txBody>
      </p:sp>
      <p:sp>
        <p:nvSpPr>
          <p:cNvPr id="3" name="Content Placeholder 2"/>
          <p:cNvSpPr>
            <a:spLocks noGrp="1"/>
          </p:cNvSpPr>
          <p:nvPr>
            <p:ph sz="quarter" idx="1"/>
          </p:nvPr>
        </p:nvSpPr>
        <p:spPr/>
        <p:txBody>
          <a:bodyPr/>
          <a:lstStyle/>
          <a:p>
            <a:r>
              <a:rPr lang="en-US" dirty="0" smtClean="0"/>
              <a:t>A single person who owns a business is called sole proprietor.  He or she mus</a:t>
            </a:r>
            <a:r>
              <a:rPr lang="en-US" dirty="0" smtClean="0"/>
              <a:t>t invest all of the money for the business up front and invest tremendous amounts of labor; however, they get to keep all the money!</a:t>
            </a:r>
            <a:endParaRPr lang="en-US" dirty="0"/>
          </a:p>
        </p:txBody>
      </p:sp>
      <p:pic>
        <p:nvPicPr>
          <p:cNvPr id="5" name="Content Placeholder 4"/>
          <p:cNvPicPr>
            <a:picLocks noGrp="1" noChangeAspect="1"/>
          </p:cNvPicPr>
          <p:nvPr>
            <p:ph sz="quarter" idx="2"/>
          </p:nvPr>
        </p:nvPicPr>
        <p:blipFill>
          <a:blip r:embed="rId2" cstate="print">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4936266" y="1905000"/>
            <a:ext cx="3796285" cy="4038600"/>
          </a:xfrm>
        </p:spPr>
      </p:pic>
    </p:spTree>
    <p:extLst>
      <p:ext uri="{BB962C8B-B14F-4D97-AF65-F5344CB8AC3E}">
        <p14:creationId xmlns:p14="http://schemas.microsoft.com/office/powerpoint/2010/main" val="109118097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Partnerships</a:t>
            </a:r>
            <a:endParaRPr lang="en-US" dirty="0"/>
          </a:p>
        </p:txBody>
      </p:sp>
      <p:sp>
        <p:nvSpPr>
          <p:cNvPr id="3" name="Content Placeholder 2"/>
          <p:cNvSpPr>
            <a:spLocks noGrp="1"/>
          </p:cNvSpPr>
          <p:nvPr>
            <p:ph sz="quarter" idx="1"/>
          </p:nvPr>
        </p:nvSpPr>
        <p:spPr/>
        <p:txBody>
          <a:bodyPr/>
          <a:lstStyle/>
          <a:p>
            <a:r>
              <a:rPr lang="en-US" dirty="0" smtClean="0"/>
              <a:t>In a partnership, two or three people may combine </a:t>
            </a:r>
            <a:r>
              <a:rPr lang="en-US" dirty="0" smtClean="0"/>
              <a:t>assets to invest in the business and share the workload – which is still considerable – however, they have to split the profits among themselves. </a:t>
            </a:r>
          </a:p>
          <a:p>
            <a:endParaRPr lang="en-US" dirty="0"/>
          </a:p>
        </p:txBody>
      </p:sp>
      <p:pic>
        <p:nvPicPr>
          <p:cNvPr id="5" name="Content Placeholder 4"/>
          <p:cNvPicPr>
            <a:picLocks noGrp="1" noChangeAspect="1"/>
          </p:cNvPicPr>
          <p:nvPr>
            <p:ph sz="quarter" idx="2"/>
          </p:nvPr>
        </p:nvPicPr>
        <p:blipFill>
          <a:blip r:embed="rId2">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4845050" y="2382918"/>
            <a:ext cx="3886200" cy="2984339"/>
          </a:xfrm>
        </p:spPr>
      </p:pic>
    </p:spTree>
    <p:extLst>
      <p:ext uri="{BB962C8B-B14F-4D97-AF65-F5344CB8AC3E}">
        <p14:creationId xmlns:p14="http://schemas.microsoft.com/office/powerpoint/2010/main" val="353080324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Corporations</a:t>
            </a:r>
            <a:endParaRPr lang="en-US" dirty="0"/>
          </a:p>
        </p:txBody>
      </p:sp>
      <p:sp>
        <p:nvSpPr>
          <p:cNvPr id="3" name="Content Placeholder 2"/>
          <p:cNvSpPr>
            <a:spLocks noGrp="1"/>
          </p:cNvSpPr>
          <p:nvPr>
            <p:ph sz="quarter" idx="1"/>
          </p:nvPr>
        </p:nvSpPr>
        <p:spPr/>
        <p:txBody>
          <a:bodyPr>
            <a:normAutofit fontScale="92500" lnSpcReduction="10000"/>
          </a:bodyPr>
          <a:lstStyle/>
          <a:p>
            <a:r>
              <a:rPr lang="en-US" dirty="0" smtClean="0"/>
              <a:t>Corporations sell shares of partial ownership – stock – to shareholders.  They are managed by a board of directors or a CEO, whose sole mission is to make money.  This allows individuals to make money off a company without being responsible for its decisions and policies. </a:t>
            </a:r>
            <a:endParaRPr lang="en-US" dirty="0"/>
          </a:p>
        </p:txBody>
      </p:sp>
      <p:pic>
        <p:nvPicPr>
          <p:cNvPr id="5" name="Content Placeholder 4"/>
          <p:cNvPicPr>
            <a:picLocks noGrp="1" noChangeAspect="1"/>
          </p:cNvPicPr>
          <p:nvPr>
            <p:ph sz="quarter" idx="2"/>
          </p:nvPr>
        </p:nvPicPr>
        <p:blipFill>
          <a:blip r:embed="rId2" cstate="print">
            <a:extLst>
              <a:ext uri="{28A0092B-C50C-407E-A947-70E740481C1C}">
                <a14:useLocalDpi xmlns:a14="http://schemas.microsoft.com/office/drawing/2010/main" val="0"/>
              </a:ext>
            </a:extLst>
          </a:blip>
          <a:stretch>
            <a:fillRect/>
          </a:stretch>
        </p:blipFill>
        <p:spPr>
          <a:xfrm>
            <a:off x="4648200" y="2057400"/>
            <a:ext cx="4215742" cy="3978432"/>
          </a:xfrm>
        </p:spPr>
      </p:pic>
    </p:spTree>
    <p:extLst>
      <p:ext uri="{BB962C8B-B14F-4D97-AF65-F5344CB8AC3E}">
        <p14:creationId xmlns:p14="http://schemas.microsoft.com/office/powerpoint/2010/main" val="10079827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Factors of Production</a:t>
            </a:r>
            <a:endParaRPr lang="en-US" dirty="0"/>
          </a:p>
        </p:txBody>
      </p:sp>
      <p:sp>
        <p:nvSpPr>
          <p:cNvPr id="3" name="Content Placeholder 2"/>
          <p:cNvSpPr>
            <a:spLocks noGrp="1"/>
          </p:cNvSpPr>
          <p:nvPr>
            <p:ph sz="quarter" idx="1"/>
          </p:nvPr>
        </p:nvSpPr>
        <p:spPr/>
        <p:txBody>
          <a:bodyPr>
            <a:normAutofit lnSpcReduction="10000"/>
          </a:bodyPr>
          <a:lstStyle/>
          <a:p>
            <a:r>
              <a:rPr lang="en-US" dirty="0" smtClean="0"/>
              <a:t>Land</a:t>
            </a:r>
          </a:p>
          <a:p>
            <a:endParaRPr lang="en-US" dirty="0"/>
          </a:p>
          <a:p>
            <a:r>
              <a:rPr lang="en-US" dirty="0" smtClean="0"/>
              <a:t>Labor</a:t>
            </a:r>
          </a:p>
          <a:p>
            <a:endParaRPr lang="en-US" dirty="0"/>
          </a:p>
          <a:p>
            <a:r>
              <a:rPr lang="en-US" dirty="0" smtClean="0"/>
              <a:t>Capital </a:t>
            </a:r>
          </a:p>
          <a:p>
            <a:endParaRPr lang="en-US" dirty="0"/>
          </a:p>
          <a:p>
            <a:r>
              <a:rPr lang="en-US" u="sng" dirty="0" smtClean="0">
                <a:solidFill>
                  <a:schemeClr val="accent1">
                    <a:lumMod val="75000"/>
                  </a:schemeClr>
                </a:solidFill>
                <a:effectLst>
                  <a:outerShdw blurRad="38100" dist="38100" dir="2700000" algn="tl">
                    <a:srgbClr val="000000">
                      <a:alpha val="43137"/>
                    </a:srgbClr>
                  </a:outerShdw>
                </a:effectLst>
              </a:rPr>
              <a:t>Entrepreneurship</a:t>
            </a:r>
            <a:r>
              <a:rPr lang="en-US" dirty="0" smtClean="0">
                <a:solidFill>
                  <a:schemeClr val="accent1">
                    <a:lumMod val="75000"/>
                  </a:schemeClr>
                </a:solidFill>
              </a:rPr>
              <a:t>* </a:t>
            </a:r>
            <a:r>
              <a:rPr lang="en-US" dirty="0" smtClean="0"/>
              <a:t>- this term is not always listed </a:t>
            </a:r>
            <a:r>
              <a:rPr lang="en-US" dirty="0" smtClean="0"/>
              <a:t>separately; </a:t>
            </a:r>
            <a:r>
              <a:rPr lang="en-US" dirty="0" smtClean="0"/>
              <a:t>however, it is a unique quality which exists in the people who create businesses.</a:t>
            </a:r>
          </a:p>
        </p:txBody>
      </p:sp>
    </p:spTree>
    <p:extLst>
      <p:ext uri="{BB962C8B-B14F-4D97-AF65-F5344CB8AC3E}">
        <p14:creationId xmlns:p14="http://schemas.microsoft.com/office/powerpoint/2010/main" val="159919686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Land</a:t>
            </a:r>
            <a:endParaRPr lang="en-US" dirty="0"/>
          </a:p>
        </p:txBody>
      </p:sp>
      <p:sp>
        <p:nvSpPr>
          <p:cNvPr id="4" name="Content Placeholder 3"/>
          <p:cNvSpPr>
            <a:spLocks noGrp="1"/>
          </p:cNvSpPr>
          <p:nvPr>
            <p:ph sz="quarter" idx="1"/>
          </p:nvPr>
        </p:nvSpPr>
        <p:spPr/>
        <p:txBody>
          <a:bodyPr/>
          <a:lstStyle/>
          <a:p>
            <a:r>
              <a:rPr lang="en-US" dirty="0" smtClean="0"/>
              <a:t>Land may simply refer to the physical space that a company occupies; however, it’s not only that.  It may also refer to the resources – water, timber, oil, iron ore, or precious metals – in the environment. </a:t>
            </a:r>
            <a:endParaRPr lang="en-US" dirty="0"/>
          </a:p>
        </p:txBody>
      </p:sp>
      <p:pic>
        <p:nvPicPr>
          <p:cNvPr id="7" name="Content Placeholder 6"/>
          <p:cNvPicPr>
            <a:picLocks noGrp="1" noChangeAspect="1"/>
          </p:cNvPicPr>
          <p:nvPr>
            <p:ph sz="quarter" idx="2"/>
          </p:nvPr>
        </p:nvPicPr>
        <p:blipFill>
          <a:blip r:embed="rId2">
            <a:extLst>
              <a:ext uri="{28A0092B-C50C-407E-A947-70E740481C1C}">
                <a14:useLocalDpi xmlns:a14="http://schemas.microsoft.com/office/drawing/2010/main" val="0"/>
              </a:ext>
            </a:extLst>
          </a:blip>
          <a:stretch>
            <a:fillRect/>
          </a:stretch>
        </p:blipFill>
        <p:spPr>
          <a:xfrm>
            <a:off x="5069078" y="1589088"/>
            <a:ext cx="3438144" cy="4572000"/>
          </a:xfrm>
        </p:spPr>
      </p:pic>
    </p:spTree>
    <p:extLst>
      <p:ext uri="{BB962C8B-B14F-4D97-AF65-F5344CB8AC3E}">
        <p14:creationId xmlns:p14="http://schemas.microsoft.com/office/powerpoint/2010/main" val="55085306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Labor</a:t>
            </a:r>
            <a:endParaRPr lang="en-US" dirty="0"/>
          </a:p>
        </p:txBody>
      </p:sp>
      <p:sp>
        <p:nvSpPr>
          <p:cNvPr id="3" name="Content Placeholder 2"/>
          <p:cNvSpPr>
            <a:spLocks noGrp="1"/>
          </p:cNvSpPr>
          <p:nvPr>
            <p:ph sz="quarter" idx="1"/>
          </p:nvPr>
        </p:nvSpPr>
        <p:spPr/>
        <p:txBody>
          <a:bodyPr>
            <a:normAutofit fontScale="85000" lnSpcReduction="10000"/>
          </a:bodyPr>
          <a:lstStyle/>
          <a:p>
            <a:r>
              <a:rPr lang="en-US" dirty="0" smtClean="0"/>
              <a:t>Human resources, or the men and women who work in mines, factories, offices, hospitals, schools, and other areas in order to produce goods.  Laborers have physical and intellectual skills which they “sell” to employers.  Depending on the scarcity of their particular skill set, labor can demand high wages. </a:t>
            </a:r>
            <a:endParaRPr lang="en-US" dirty="0"/>
          </a:p>
        </p:txBody>
      </p:sp>
      <p:pic>
        <p:nvPicPr>
          <p:cNvPr id="5" name="Content Placeholder 4"/>
          <p:cNvPicPr>
            <a:picLocks noGrp="1" noChangeAspect="1"/>
          </p:cNvPicPr>
          <p:nvPr>
            <p:ph sz="quarter" idx="2"/>
          </p:nvPr>
        </p:nvPicPr>
        <p:blipFill>
          <a:blip r:embed="rId2">
            <a:extLst>
              <a:ext uri="{28A0092B-C50C-407E-A947-70E740481C1C}">
                <a14:useLocalDpi xmlns:a14="http://schemas.microsoft.com/office/drawing/2010/main" val="0"/>
              </a:ext>
            </a:extLst>
          </a:blip>
          <a:stretch>
            <a:fillRect/>
          </a:stretch>
        </p:blipFill>
        <p:spPr>
          <a:xfrm>
            <a:off x="4908924" y="1589088"/>
            <a:ext cx="3758452" cy="4572000"/>
          </a:xfrm>
        </p:spPr>
      </p:pic>
    </p:spTree>
    <p:extLst>
      <p:ext uri="{BB962C8B-B14F-4D97-AF65-F5344CB8AC3E}">
        <p14:creationId xmlns:p14="http://schemas.microsoft.com/office/powerpoint/2010/main" val="179599977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Capital</a:t>
            </a:r>
            <a:endParaRPr lang="en-US" dirty="0"/>
          </a:p>
        </p:txBody>
      </p:sp>
      <p:sp>
        <p:nvSpPr>
          <p:cNvPr id="3" name="Content Placeholder 2"/>
          <p:cNvSpPr>
            <a:spLocks noGrp="1"/>
          </p:cNvSpPr>
          <p:nvPr>
            <p:ph sz="quarter" idx="1"/>
          </p:nvPr>
        </p:nvSpPr>
        <p:spPr/>
        <p:txBody>
          <a:bodyPr>
            <a:normAutofit fontScale="85000" lnSpcReduction="10000"/>
          </a:bodyPr>
          <a:lstStyle/>
          <a:p>
            <a:r>
              <a:rPr lang="en-US" dirty="0" smtClean="0"/>
              <a:t>All of the human made resources which are used to produce goods and services are capital.  Physical capital may be simply buildings, machines, computers, and tools used by laborers.  </a:t>
            </a:r>
            <a:r>
              <a:rPr lang="en-US" dirty="0" smtClean="0"/>
              <a:t>In general capital is an investment made by a company which allows it to produce more goods and services.</a:t>
            </a:r>
            <a:endParaRPr lang="en-US" dirty="0"/>
          </a:p>
        </p:txBody>
      </p:sp>
      <p:pic>
        <p:nvPicPr>
          <p:cNvPr id="5" name="Content Placeholder 4"/>
          <p:cNvPicPr>
            <a:picLocks noGrp="1" noChangeAspect="1"/>
          </p:cNvPicPr>
          <p:nvPr>
            <p:ph sz="quarter" idx="2"/>
          </p:nvPr>
        </p:nvPicPr>
        <p:blipFill>
          <a:blip r:embed="rId2" cstate="print">
            <a:extLst>
              <a:ext uri="{28A0092B-C50C-407E-A947-70E740481C1C}">
                <a14:useLocalDpi xmlns:a14="http://schemas.microsoft.com/office/drawing/2010/main" val="0"/>
              </a:ext>
            </a:extLst>
          </a:blip>
          <a:stretch>
            <a:fillRect/>
          </a:stretch>
        </p:blipFill>
        <p:spPr>
          <a:xfrm>
            <a:off x="4845050" y="1931988"/>
            <a:ext cx="3886200" cy="3886200"/>
          </a:xfrm>
        </p:spPr>
      </p:pic>
    </p:spTree>
    <p:extLst>
      <p:ext uri="{BB962C8B-B14F-4D97-AF65-F5344CB8AC3E}">
        <p14:creationId xmlns:p14="http://schemas.microsoft.com/office/powerpoint/2010/main" val="216823332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Entrepreneurs: Risk and Reward</a:t>
            </a:r>
            <a:endParaRPr lang="en-US" dirty="0"/>
          </a:p>
        </p:txBody>
      </p:sp>
      <p:sp>
        <p:nvSpPr>
          <p:cNvPr id="3" name="Content Placeholder 2"/>
          <p:cNvSpPr>
            <a:spLocks noGrp="1"/>
          </p:cNvSpPr>
          <p:nvPr>
            <p:ph sz="quarter" idx="1"/>
          </p:nvPr>
        </p:nvSpPr>
        <p:spPr/>
        <p:txBody>
          <a:bodyPr>
            <a:normAutofit fontScale="85000" lnSpcReduction="20000"/>
          </a:bodyPr>
          <a:lstStyle/>
          <a:p>
            <a:r>
              <a:rPr lang="en-US" dirty="0" smtClean="0"/>
              <a:t>Entrepreneurs are enterprising people who have the driv</a:t>
            </a:r>
            <a:r>
              <a:rPr lang="en-US" dirty="0" smtClean="0"/>
              <a:t>e, ambition, and innovation required to turn land, labor and capital into a business that produces goods and services.  Entrepreneurs assume risk – they may lose their investments if things go wrong!  However, if their business plans succeed, they get to keep all the profits!</a:t>
            </a:r>
            <a:endParaRPr lang="en-US" dirty="0"/>
          </a:p>
        </p:txBody>
      </p:sp>
      <p:pic>
        <p:nvPicPr>
          <p:cNvPr id="5" name="Content Placeholder 4"/>
          <p:cNvPicPr>
            <a:picLocks noGrp="1" noChangeAspect="1"/>
          </p:cNvPicPr>
          <p:nvPr>
            <p:ph sz="quarter" idx="2"/>
          </p:nvPr>
        </p:nvPicPr>
        <p:blipFill>
          <a:blip r:embed="rId2">
            <a:extLst>
              <a:ext uri="{28A0092B-C50C-407E-A947-70E740481C1C}">
                <a14:useLocalDpi xmlns:a14="http://schemas.microsoft.com/office/drawing/2010/main" val="0"/>
              </a:ext>
            </a:extLst>
          </a:blip>
          <a:stretch>
            <a:fillRect/>
          </a:stretch>
        </p:blipFill>
        <p:spPr>
          <a:xfrm>
            <a:off x="4607257" y="1752600"/>
            <a:ext cx="4191000" cy="4191000"/>
          </a:xfrm>
        </p:spPr>
      </p:pic>
    </p:spTree>
    <p:extLst>
      <p:ext uri="{BB962C8B-B14F-4D97-AF65-F5344CB8AC3E}">
        <p14:creationId xmlns:p14="http://schemas.microsoft.com/office/powerpoint/2010/main" val="15579938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The Free Enterprise System</a:t>
            </a:r>
            <a:endParaRPr lang="en-US" dirty="0"/>
          </a:p>
        </p:txBody>
      </p:sp>
      <p:sp>
        <p:nvSpPr>
          <p:cNvPr id="3" name="Content Placeholder 2"/>
          <p:cNvSpPr>
            <a:spLocks noGrp="1"/>
          </p:cNvSpPr>
          <p:nvPr>
            <p:ph sz="quarter" idx="1"/>
          </p:nvPr>
        </p:nvSpPr>
        <p:spPr>
          <a:xfrm>
            <a:off x="457200" y="1589566"/>
            <a:ext cx="4038600" cy="4811233"/>
          </a:xfrm>
        </p:spPr>
        <p:txBody>
          <a:bodyPr>
            <a:normAutofit fontScale="85000" lnSpcReduction="20000"/>
          </a:bodyPr>
          <a:lstStyle/>
          <a:p>
            <a:r>
              <a:rPr lang="en-US" dirty="0" smtClean="0"/>
              <a:t>The phrase “Free Enterprise System” is used to describe the characteristics of capitalism.  Free Enterprise means that private ownership of capital and private decision making regarding what is produced both exist.  It also means that free laborers choose where they will work, and consumers have choices over what they will purchase. </a:t>
            </a:r>
            <a:endParaRPr lang="en-US" dirty="0"/>
          </a:p>
        </p:txBody>
      </p:sp>
      <p:pic>
        <p:nvPicPr>
          <p:cNvPr id="5" name="Content Placeholder 4"/>
          <p:cNvPicPr>
            <a:picLocks noGrp="1" noChangeAspect="1"/>
          </p:cNvPicPr>
          <p:nvPr>
            <p:ph sz="quarter" idx="2"/>
          </p:nvPr>
        </p:nvPicPr>
        <p:blipFill>
          <a:blip r:embed="rId2" cstate="print">
            <a:extLst>
              <a:ext uri="{28A0092B-C50C-407E-A947-70E740481C1C}">
                <a14:useLocalDpi xmlns:a14="http://schemas.microsoft.com/office/drawing/2010/main" val="0"/>
              </a:ext>
            </a:extLst>
          </a:blip>
          <a:stretch>
            <a:fillRect/>
          </a:stretch>
        </p:blipFill>
        <p:spPr>
          <a:xfrm>
            <a:off x="4379380" y="2057400"/>
            <a:ext cx="4544054" cy="3429000"/>
          </a:xfrm>
        </p:spPr>
      </p:pic>
    </p:spTree>
    <p:extLst>
      <p:ext uri="{BB962C8B-B14F-4D97-AF65-F5344CB8AC3E}">
        <p14:creationId xmlns:p14="http://schemas.microsoft.com/office/powerpoint/2010/main" val="115980987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Free Markets</a:t>
            </a:r>
            <a:endParaRPr lang="en-US" dirty="0"/>
          </a:p>
        </p:txBody>
      </p:sp>
      <p:sp>
        <p:nvSpPr>
          <p:cNvPr id="3" name="Content Placeholder 2"/>
          <p:cNvSpPr>
            <a:spLocks noGrp="1"/>
          </p:cNvSpPr>
          <p:nvPr>
            <p:ph sz="quarter" idx="1"/>
          </p:nvPr>
        </p:nvSpPr>
        <p:spPr>
          <a:xfrm>
            <a:off x="381000" y="1589566"/>
            <a:ext cx="2743200" cy="4887433"/>
          </a:xfrm>
        </p:spPr>
        <p:txBody>
          <a:bodyPr>
            <a:normAutofit fontScale="70000" lnSpcReduction="20000"/>
          </a:bodyPr>
          <a:lstStyle/>
          <a:p>
            <a:r>
              <a:rPr lang="en-US" dirty="0" smtClean="0"/>
              <a:t>A market where sellers are permitted to sell more or less whatever they choose, and to charge whatever prices they wish.  At the same time, consumers are permitted to purchase whatever they wish, and can negotiate prices.  Almost all free markets exist in democratic nations – where the rule of law protects private property rights. </a:t>
            </a:r>
            <a:endParaRPr lang="en-US" dirty="0"/>
          </a:p>
        </p:txBody>
      </p:sp>
      <p:pic>
        <p:nvPicPr>
          <p:cNvPr id="5" name="Content Placeholder 4"/>
          <p:cNvPicPr>
            <a:picLocks noGrp="1" noChangeAspect="1"/>
          </p:cNvPicPr>
          <p:nvPr>
            <p:ph sz="quarter" idx="2"/>
          </p:nvPr>
        </p:nvPicPr>
        <p:blipFill>
          <a:blip r:embed="rId2">
            <a:duotone>
              <a:prstClr val="black"/>
              <a:srgbClr val="D9C3A5">
                <a:tint val="50000"/>
                <a:satMod val="180000"/>
              </a:srgbClr>
            </a:duotone>
            <a:extLst>
              <a:ext uri="{28A0092B-C50C-407E-A947-70E740481C1C}">
                <a14:useLocalDpi xmlns:a14="http://schemas.microsoft.com/office/drawing/2010/main" val="0"/>
              </a:ext>
            </a:extLst>
          </a:blip>
          <a:stretch>
            <a:fillRect/>
          </a:stretch>
        </p:blipFill>
        <p:spPr>
          <a:xfrm>
            <a:off x="3124199" y="1589565"/>
            <a:ext cx="5620549" cy="4887433"/>
          </a:xfrm>
        </p:spPr>
      </p:pic>
    </p:spTree>
    <p:extLst>
      <p:ext uri="{BB962C8B-B14F-4D97-AF65-F5344CB8AC3E}">
        <p14:creationId xmlns:p14="http://schemas.microsoft.com/office/powerpoint/2010/main" val="3281878392"/>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edian">
  <a:themeElements>
    <a:clrScheme name="Custom 4">
      <a:dk1>
        <a:sysClr val="windowText" lastClr="000000"/>
      </a:dk1>
      <a:lt1>
        <a:sysClr val="window" lastClr="FFFFFF"/>
      </a:lt1>
      <a:dk2>
        <a:srgbClr val="3E3D2D"/>
      </a:dk2>
      <a:lt2>
        <a:srgbClr val="CAF278"/>
      </a:lt2>
      <a:accent1>
        <a:srgbClr val="94C600"/>
      </a:accent1>
      <a:accent2>
        <a:srgbClr val="6F9400"/>
      </a:accent2>
      <a:accent3>
        <a:srgbClr val="FF6700"/>
      </a:accent3>
      <a:accent4>
        <a:srgbClr val="909465"/>
      </a:accent4>
      <a:accent5>
        <a:srgbClr val="956B43"/>
      </a:accent5>
      <a:accent6>
        <a:srgbClr val="FEA022"/>
      </a:accent6>
      <a:hlink>
        <a:srgbClr val="E68200"/>
      </a:hlink>
      <a:folHlink>
        <a:srgbClr val="FFA94A"/>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Median</Template>
  <TotalTime>199</TotalTime>
  <Words>1355</Words>
  <Application>Microsoft Office PowerPoint</Application>
  <PresentationFormat>On-screen Show (4:3)</PresentationFormat>
  <Paragraphs>68</Paragraphs>
  <Slides>26</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26</vt:i4>
      </vt:variant>
    </vt:vector>
  </HeadingPairs>
  <TitlesOfParts>
    <vt:vector size="30" baseType="lpstr">
      <vt:lpstr>Tw Cen MT</vt:lpstr>
      <vt:lpstr>Wingdings</vt:lpstr>
      <vt:lpstr>Wingdings 2</vt:lpstr>
      <vt:lpstr>Median</vt:lpstr>
      <vt:lpstr>Capitalism &amp; Comparative Economics</vt:lpstr>
      <vt:lpstr>Capitalism (n.) - </vt:lpstr>
      <vt:lpstr>The Factors of Production</vt:lpstr>
      <vt:lpstr>Land</vt:lpstr>
      <vt:lpstr>Labor</vt:lpstr>
      <vt:lpstr>Capital</vt:lpstr>
      <vt:lpstr>Entrepreneurs: Risk and Reward</vt:lpstr>
      <vt:lpstr>The Free Enterprise System</vt:lpstr>
      <vt:lpstr>Free Markets</vt:lpstr>
      <vt:lpstr>The Four Fundamentals Rules and Factors in a Capitalist System: </vt:lpstr>
      <vt:lpstr>Private Ownership V. Public Ownership</vt:lpstr>
      <vt:lpstr>How the Constitution Protects Private Property Rights: Amendments</vt:lpstr>
      <vt:lpstr>Individual Initiative</vt:lpstr>
      <vt:lpstr>The Profit Motive</vt:lpstr>
      <vt:lpstr>Competition</vt:lpstr>
      <vt:lpstr>The Essential Need for Competition in a Capitalist Economic System</vt:lpstr>
      <vt:lpstr>The Law of Supply</vt:lpstr>
      <vt:lpstr>The Law of Demand</vt:lpstr>
      <vt:lpstr>Monopolies and Trusts</vt:lpstr>
      <vt:lpstr>The Sherman Anti-Trust Act</vt:lpstr>
      <vt:lpstr>Trustbusters: Roosevelt and Taft</vt:lpstr>
      <vt:lpstr>Adam Smith’s The Wealth of Nations</vt:lpstr>
      <vt:lpstr>The US Government and the Economy</vt:lpstr>
      <vt:lpstr>Sole Proprietorships</vt:lpstr>
      <vt:lpstr>Partnerships</vt:lpstr>
      <vt:lpstr>Corporations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Capitalism &amp; Comparative Economics</dc:title>
  <dc:creator>Adam</dc:creator>
  <cp:lastModifiedBy>Adam Henry</cp:lastModifiedBy>
  <cp:revision>14</cp:revision>
  <dcterms:created xsi:type="dcterms:W3CDTF">2015-07-01T18:37:15Z</dcterms:created>
  <dcterms:modified xsi:type="dcterms:W3CDTF">2015-07-01T22:36:20Z</dcterms:modified>
</cp:coreProperties>
</file>